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5"/>
  </p:notesMasterIdLst>
  <p:sldIdLst>
    <p:sldId id="256" r:id="rId5"/>
    <p:sldId id="261" r:id="rId6"/>
    <p:sldId id="263" r:id="rId7"/>
    <p:sldId id="270" r:id="rId8"/>
    <p:sldId id="271" r:id="rId9"/>
    <p:sldId id="272" r:id="rId10"/>
    <p:sldId id="273" r:id="rId11"/>
    <p:sldId id="274" r:id="rId12"/>
    <p:sldId id="264" r:id="rId13"/>
    <p:sldId id="276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47"/>
  </p:normalViewPr>
  <p:slideViewPr>
    <p:cSldViewPr snapToGrid="0" snapToObjects="1">
      <p:cViewPr varScale="1">
        <p:scale>
          <a:sx n="24" d="100"/>
          <a:sy n="24" d="100"/>
        </p:scale>
        <p:origin x="24" y="1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2.png" descr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Conector recto 6"/>
          <p:cNvSpPr/>
          <p:nvPr/>
        </p:nvSpPr>
        <p:spPr>
          <a:xfrm>
            <a:off x="9098697" y="7894780"/>
            <a:ext cx="1" cy="2188031"/>
          </a:xfrm>
          <a:prstGeom prst="line">
            <a:avLst/>
          </a:prstGeom>
          <a:ln w="57150">
            <a:solidFill>
              <a:srgbClr val="00206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9399956" y="7934504"/>
            <a:ext cx="14722619" cy="551694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12000" b="1">
                <a:solidFill>
                  <a:srgbClr val="092F5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o o gráfic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body" sz="quarter" idx="13"/>
          </p:nvPr>
        </p:nvSpPr>
        <p:spPr>
          <a:xfrm>
            <a:off x="6955970" y="12466122"/>
            <a:ext cx="16949060" cy="94281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6000">
                <a:solidFill>
                  <a:srgbClr val="092F5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emplate_PPT_Luque_20190124-1454_Interior.png" descr="Template_PPT_Luque_20190124-1454_Interi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714"/>
            <a:ext cx="24384001" cy="1371257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19200" y="184149"/>
            <a:ext cx="21945600" cy="3016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219200" y="3200400"/>
            <a:ext cx="21945600" cy="1051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</p:sldLayoutIdLst>
  <p:transition spd="med"/>
  <p:txStyles>
    <p:titleStyle>
      <a:lvl1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35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70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905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540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175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810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445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5080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715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ítulo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dirty="0"/>
              <a:t>Indicadores de pertinencia </a:t>
            </a:r>
            <a:br>
              <a:rPr lang="es-MX" dirty="0"/>
            </a:br>
            <a:r>
              <a:rPr lang="es-MX" sz="5300" dirty="0"/>
              <a:t>(propuesta)</a:t>
            </a:r>
            <a:endParaRPr sz="53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85DB8CB-0614-431F-A2CD-7A9315566F0D}"/>
              </a:ext>
            </a:extLst>
          </p:cNvPr>
          <p:cNvSpPr txBox="1"/>
          <p:nvPr/>
        </p:nvSpPr>
        <p:spPr>
          <a:xfrm>
            <a:off x="18584779" y="2373748"/>
            <a:ext cx="5799221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MX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Quinta sesión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26/nov/2019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672" y="1369981"/>
            <a:ext cx="4235624" cy="121794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ítulo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dirty="0"/>
              <a:t>Indicadores de pertinencia </a:t>
            </a:r>
            <a:br>
              <a:rPr lang="es-MX" dirty="0"/>
            </a:br>
            <a:r>
              <a:rPr lang="es-MX" sz="5300" dirty="0"/>
              <a:t>(propuesta)</a:t>
            </a:r>
            <a:endParaRPr sz="53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85DB8CB-0614-431F-A2CD-7A9315566F0D}"/>
              </a:ext>
            </a:extLst>
          </p:cNvPr>
          <p:cNvSpPr txBox="1"/>
          <p:nvPr/>
        </p:nvSpPr>
        <p:spPr>
          <a:xfrm>
            <a:off x="18584779" y="2373748"/>
            <a:ext cx="5799221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MX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Quinta sesión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26/nov/2019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672" y="1369981"/>
            <a:ext cx="4235624" cy="121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50538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3568" y="12804325"/>
            <a:ext cx="2860431" cy="8225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a 2">
                <a:extLst>
                  <a:ext uri="{FF2B5EF4-FFF2-40B4-BE49-F238E27FC236}">
                    <a16:creationId xmlns:a16="http://schemas.microsoft.com/office/drawing/2014/main" id="{813603EF-512A-4BE5-8E66-C17E81CE305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7909197"/>
                  </p:ext>
                </p:extLst>
              </p:nvPr>
            </p:nvGraphicFramePr>
            <p:xfrm>
              <a:off x="781644" y="766475"/>
              <a:ext cx="22820712" cy="11620820"/>
            </p:xfrm>
            <a:graphic>
              <a:graphicData uri="http://schemas.openxmlformats.org/drawingml/2006/table">
                <a:tbl>
                  <a:tblPr firstRow="1" bandRow="1">
                    <a:tableStyleId>{33BA23B1-9221-436E-865A-0063620EA4FD}</a:tableStyleId>
                  </a:tblPr>
                  <a:tblGrid>
                    <a:gridCol w="1557511">
                      <a:extLst>
                        <a:ext uri="{9D8B030D-6E8A-4147-A177-3AD203B41FA5}">
                          <a16:colId xmlns:a16="http://schemas.microsoft.com/office/drawing/2014/main" val="3894077955"/>
                        </a:ext>
                      </a:extLst>
                    </a:gridCol>
                    <a:gridCol w="6281108">
                      <a:extLst>
                        <a:ext uri="{9D8B030D-6E8A-4147-A177-3AD203B41FA5}">
                          <a16:colId xmlns:a16="http://schemas.microsoft.com/office/drawing/2014/main" val="3534812758"/>
                        </a:ext>
                      </a:extLst>
                    </a:gridCol>
                    <a:gridCol w="9566031">
                      <a:extLst>
                        <a:ext uri="{9D8B030D-6E8A-4147-A177-3AD203B41FA5}">
                          <a16:colId xmlns:a16="http://schemas.microsoft.com/office/drawing/2014/main" val="3046171196"/>
                        </a:ext>
                      </a:extLst>
                    </a:gridCol>
                    <a:gridCol w="2954216">
                      <a:extLst>
                        <a:ext uri="{9D8B030D-6E8A-4147-A177-3AD203B41FA5}">
                          <a16:colId xmlns:a16="http://schemas.microsoft.com/office/drawing/2014/main" val="2404239842"/>
                        </a:ext>
                      </a:extLst>
                    </a:gridCol>
                    <a:gridCol w="2461846">
                      <a:extLst>
                        <a:ext uri="{9D8B030D-6E8A-4147-A177-3AD203B41FA5}">
                          <a16:colId xmlns:a16="http://schemas.microsoft.com/office/drawing/2014/main" val="3776380341"/>
                        </a:ext>
                      </a:extLst>
                    </a:gridCol>
                  </a:tblGrid>
                  <a:tr h="858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000" dirty="0"/>
                            <a:t>Número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dirty="0"/>
                            <a:t>Indicador</a:t>
                          </a:r>
                        </a:p>
                        <a:p>
                          <a:pPr algn="ctr"/>
                          <a:endParaRPr lang="es-MX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Numerador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Denominador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dirty="0"/>
                            <a:t>Estimación </a:t>
                          </a:r>
                        </a:p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dirty="0"/>
                            <a:t>nov 2019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83864125"/>
                      </a:ext>
                    </a:extLst>
                  </a:tr>
                  <a:tr h="858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1.1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MX" sz="2400" dirty="0"/>
                            <a:t>Porcentaje de Programas de información estadística y geográfica del INEGI que se utilizan solamente como insumos para otros programas del INEGI.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Número de Programas de información estadística y geográfica que se utilizan solamente como insumos para otro(s) Programas de información.</a:t>
                          </a:r>
                        </a:p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MX" sz="2400" b="1" i="1" u="none" strike="noStrike" cap="none" spc="0" baseline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</m:ctrlPr>
                                </m:sSupPr>
                                <m:e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   </m:t>
                                  </m:r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𝑷</m:t>
                                  </m:r>
                                </m:e>
                                <m:sup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𝑰𝑵𝑬𝑮𝑰</m:t>
                                  </m:r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−</m:t>
                                  </m:r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𝑰𝒏𝒔</m:t>
                                  </m:r>
                                </m:sup>
                              </m:sSup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 </m:t>
                              </m:r>
                            </m:oMath>
                          </a14:m>
                          <a:r>
                            <a:rPr lang="es-MX" sz="2400" b="0" i="1" u="none" strike="noStrike" cap="none" spc="0" baseline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= 0</a:t>
                          </a:r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algn="l"/>
                          <a:endParaRPr lang="es-MX" sz="2400" dirty="0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Total de Programas de información estadística y geográfica.</a:t>
                          </a:r>
                        </a:p>
                        <a:p>
                          <a:pPr algn="ctr"/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MX" sz="2400" b="1" i="1" u="none" strike="noStrike" cap="none" spc="0" baseline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</m:ctrlPr>
                                </m:sSupPr>
                                <m:e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𝑷</m:t>
                                  </m:r>
                                </m:e>
                                <m:sup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𝑰𝑵𝑬𝑮𝑰</m:t>
                                  </m:r>
                                </m:sup>
                              </m:sSup>
                            </m:oMath>
                          </a14:m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= </a:t>
                          </a:r>
                          <a:r>
                            <a:rPr lang="es-MX" sz="2400" b="0" i="1" u="none" strike="noStrike" cap="none" spc="0" baseline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111</a:t>
                          </a:r>
                        </a:p>
                        <a:p>
                          <a:pPr algn="ctr"/>
                          <a:endParaRPr lang="es-MX" sz="2400" b="0" i="1" u="none" strike="noStrike" cap="none" spc="0" baseline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algn="ctr"/>
                          <a:r>
                            <a:rPr lang="es-MX" sz="2000" b="0" i="1" u="none" strike="noStrike" cap="none" spc="0" baseline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Identificados por el conjunto de Unidades Administrativas del INEGI en el marco del Comité de Aseguramiento de la Calidad</a:t>
                          </a:r>
                          <a:endParaRPr lang="es-MX" sz="20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0%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03755183"/>
                      </a:ext>
                    </a:extLst>
                  </a:tr>
                  <a:tr h="858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1.2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Porcentaje de Programas de información estadística y geográfica del INEGI que se utilizan como insumo de otros programas y en algún otro referente.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Número de Programas de información estadística y geográfica que se utilizan como insumos para otro(s) Programas de información y   además en algún otro referente.*</a:t>
                          </a:r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sym typeface="Helvetica Neue"/>
                          </a:endParaRPr>
                        </a:p>
                        <a:p>
                          <a:pPr algn="ctr"/>
                          <a:endParaRPr lang="es-MX" sz="2400" dirty="0"/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s-MX" sz="2400" b="1" i="1" u="none" strike="noStrike" cap="none" spc="0" baseline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</m:ctrlPr>
                                </m:sSupPr>
                                <m:e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𝑷</m:t>
                                  </m:r>
                                </m:e>
                                <m:sup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𝑰𝑵𝑬𝑮𝑰</m:t>
                                  </m:r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−</m:t>
                                  </m:r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𝑰𝒏𝒔𝒓𝒆𝒇</m:t>
                                  </m:r>
                                </m:sup>
                              </m:sSup>
                            </m:oMath>
                          </a14:m>
                          <a:r>
                            <a:rPr lang="es-MX" sz="2400" b="0" i="1" u="none" strike="noStrike" cap="none" spc="0" baseline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= 66</a:t>
                          </a:r>
                          <a:endParaRPr lang="es-MX" sz="24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s-MX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59.5%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45773762"/>
                      </a:ext>
                    </a:extLst>
                  </a:tr>
                  <a:tr h="858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Porcentaje de Programas de información estadística y geográfica del INEGI utilizados en el cálculo de Indicadores Clave.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Número de Programas de información estadística y geográfica que son utilizados para el cálculo de al menos un Indicador Clave.</a:t>
                          </a:r>
                        </a:p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MX" sz="2400" b="1" i="1" u="none" strike="noStrike" cap="none" spc="0" baseline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</m:ctrlPr>
                                </m:sSupPr>
                                <m:e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𝑷</m:t>
                                  </m:r>
                                </m:e>
                                <m:sup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𝑰𝑵𝑬𝑮𝑰</m:t>
                                  </m:r>
                                </m:sup>
                              </m:sSup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 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𝑼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_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𝒆𝒏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 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𝑰𝑪</m:t>
                              </m:r>
                            </m:oMath>
                          </a14:m>
                          <a:r>
                            <a:rPr lang="es-MX" sz="2400" b="1" i="1" u="none" strike="noStrike" cap="none" spc="0" baseline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 = </a:t>
                          </a:r>
                          <a:r>
                            <a:rPr lang="es-MX" sz="2400" b="0" i="1" u="none" strike="noStrike" cap="none" spc="0" baseline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37</a:t>
                          </a:r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algn="l"/>
                          <a:endParaRPr lang="es-MX" sz="2400" dirty="0"/>
                        </a:p>
                      </a:txBody>
                      <a:tcPr/>
                    </a:tc>
                    <a:tc rowSpan="3">
                      <a:txBody>
                        <a:bodyPr/>
                        <a:lstStyle/>
                        <a:p>
                          <a:pPr algn="ctr" eaLnBrk="1" fontAlgn="auto" latinLnBrk="0" hangingPunct="1"/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algn="ctr" eaLnBrk="1" fontAlgn="auto" latinLnBrk="0" hangingPunct="1"/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Número de Programas de información estadística y geográfica.</a:t>
                          </a:r>
                        </a:p>
                        <a:p>
                          <a:pPr algn="ctr" eaLnBrk="1" fontAlgn="auto" latinLnBrk="0" hangingPunct="1"/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algn="ctr" eaLnBrk="1" fontAlgn="auto" latinLnBrk="0" hangingPunct="1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MX" sz="2400" b="1" i="1" u="none" strike="noStrike" cap="none" spc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dk1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</m:ctrlPr>
                                </m:sSupPr>
                                <m:e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chemeClr val="dk1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𝑷</m:t>
                                  </m:r>
                                </m:e>
                                <m:sup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chemeClr val="dk1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𝑰𝑵𝑬𝑮𝑰</m:t>
                                  </m:r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chemeClr val="dk1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−</m:t>
                                  </m:r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chemeClr val="dk1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𝑷𝑰𝒏𝒔</m:t>
                                  </m:r>
                                </m:sup>
                              </m:sSup>
                            </m:oMath>
                          </a14:m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= </a:t>
                          </a:r>
                          <a:r>
                            <a:rPr lang="es-MX" sz="2400" b="0" i="1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111</a:t>
                          </a:r>
                        </a:p>
                        <a:p>
                          <a:pPr algn="ctr" eaLnBrk="1" fontAlgn="auto" latinLnBrk="0" hangingPunct="1"/>
                          <a:endParaRPr lang="es-MX" sz="2000" b="0" i="1" u="none" strike="noStrike" cap="none" spc="0" baseline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algn="ctr" eaLnBrk="1" fontAlgn="auto" latinLnBrk="0" hangingPunct="1"/>
                          <a:endParaRPr lang="es-MX" sz="2000" b="0" i="1" u="none" strike="noStrike" cap="none" spc="0" baseline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algn="ctr" eaLnBrk="1" fontAlgn="auto" latinLnBrk="0" hangingPunct="1"/>
                          <a:r>
                            <a:rPr lang="es-MX" sz="2000" b="0" i="1" u="none" strike="noStrike" cap="none" spc="0" baseline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Excluye                                                                   aquellos utilizados únicamente como insumos para otro(s) Programas de                                                                   información del INEGI.</a:t>
                          </a:r>
                          <a:endParaRPr lang="en-US" sz="2000" b="0" i="1" u="none" strike="noStrike" cap="none" spc="0" baseline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FillTx/>
                            <a:latin typeface="Helvetica Neue Medium"/>
                            <a:sym typeface="Helvetica Neue"/>
                          </a:endParaRPr>
                        </a:p>
                        <a:p>
                          <a:pPr algn="ctr"/>
                          <a:endParaRPr lang="es-MX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33.3%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69938768"/>
                      </a:ext>
                    </a:extLst>
                  </a:tr>
                  <a:tr h="858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Porcentaje de Programas de información estadística y geográfica del INEGI utilizados en el cálculo de Indicadores de los Objetivos de Desarrollo Sostenible.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Número de Programas de información estadística y geográfica que son utilizados para el cálculo de al menos un indicador de los ODS.</a:t>
                          </a:r>
                        </a:p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MX" sz="2400" b="1" i="1" u="none" strike="noStrike" cap="none" spc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</m:ctrlPr>
                                </m:sSupPr>
                                <m:e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𝑷</m:t>
                                  </m:r>
                                </m:e>
                                <m:sup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𝑰𝑵𝑬𝑮𝑰</m:t>
                                  </m:r>
                                </m:sup>
                              </m:sSup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 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𝑼𝒆𝒏𝑶𝑫𝑺</m:t>
                              </m:r>
                            </m:oMath>
                          </a14:m>
                          <a:r>
                            <a:rPr lang="es-MX" sz="2400" b="1" i="1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 </a:t>
                          </a:r>
                          <a:r>
                            <a:rPr lang="es-MX" sz="2400" b="1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= </a:t>
                          </a:r>
                          <a:r>
                            <a:rPr lang="es-MX" sz="2400" b="0" i="1" u="none" strike="noStrike" cap="none" spc="0" baseline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17</a:t>
                          </a:r>
                        </a:p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sym typeface="Helvetica Neue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s-MX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15.3%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71387697"/>
                      </a:ext>
                    </a:extLst>
                  </a:tr>
                  <a:tr h="858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Porcentaje de Programas de información estadística y geográfica del INEGI consultados en su página.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Número de Programas de información estadística y geográfica  que se reportan como consultados por Usuarios de la Página del INEGI en Internet.</a:t>
                          </a:r>
                        </a:p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MX" sz="2400" b="1" i="1" u="none" strike="noStrike" cap="none" spc="0" baseline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</m:ctrlPr>
                                </m:sSupPr>
                                <m:e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𝑷</m:t>
                                  </m:r>
                                </m:e>
                                <m:sup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𝑰𝑵𝑬𝑮𝑰</m:t>
                                  </m:r>
                                </m:sup>
                              </m:sSup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 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𝑪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_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𝑷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á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𝒈𝒊𝒏𝒂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 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𝑰𝑵𝑬𝑮𝑰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 </m:t>
                              </m:r>
                            </m:oMath>
                          </a14:m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= </a:t>
                          </a:r>
                          <a:r>
                            <a:rPr lang="es-MX" sz="2400" b="0" i="1" u="none" strike="noStrike" cap="none" spc="0" baseline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111</a:t>
                          </a:r>
                        </a:p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1200" i="1" dirty="0">
                              <a:solidFill>
                                <a:sysClr val="windowText" lastClr="000000"/>
                              </a:solidFill>
                            </a:rPr>
                            <a:t>*Usuarios que acceden a través de una URL externa la del Instituto.</a:t>
                          </a:r>
                          <a:endParaRPr lang="es-MX" sz="12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sym typeface="Helvetica Neue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sym typeface="Helvetica Neue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100%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58661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a 2">
                <a:extLst>
                  <a:ext uri="{FF2B5EF4-FFF2-40B4-BE49-F238E27FC236}">
                    <a16:creationId xmlns:a16="http://schemas.microsoft.com/office/drawing/2014/main" id="{813603EF-512A-4BE5-8E66-C17E81CE305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7909197"/>
                  </p:ext>
                </p:extLst>
              </p:nvPr>
            </p:nvGraphicFramePr>
            <p:xfrm>
              <a:off x="781644" y="766475"/>
              <a:ext cx="22820712" cy="11620820"/>
            </p:xfrm>
            <a:graphic>
              <a:graphicData uri="http://schemas.openxmlformats.org/drawingml/2006/table">
                <a:tbl>
                  <a:tblPr firstRow="1" bandRow="1">
                    <a:tableStyleId>{33BA23B1-9221-436E-865A-0063620EA4FD}</a:tableStyleId>
                  </a:tblPr>
                  <a:tblGrid>
                    <a:gridCol w="1557511">
                      <a:extLst>
                        <a:ext uri="{9D8B030D-6E8A-4147-A177-3AD203B41FA5}">
                          <a16:colId xmlns:a16="http://schemas.microsoft.com/office/drawing/2014/main" val="3894077955"/>
                        </a:ext>
                      </a:extLst>
                    </a:gridCol>
                    <a:gridCol w="6281108">
                      <a:extLst>
                        <a:ext uri="{9D8B030D-6E8A-4147-A177-3AD203B41FA5}">
                          <a16:colId xmlns:a16="http://schemas.microsoft.com/office/drawing/2014/main" val="3534812758"/>
                        </a:ext>
                      </a:extLst>
                    </a:gridCol>
                    <a:gridCol w="9566031">
                      <a:extLst>
                        <a:ext uri="{9D8B030D-6E8A-4147-A177-3AD203B41FA5}">
                          <a16:colId xmlns:a16="http://schemas.microsoft.com/office/drawing/2014/main" val="3046171196"/>
                        </a:ext>
                      </a:extLst>
                    </a:gridCol>
                    <a:gridCol w="2954216">
                      <a:extLst>
                        <a:ext uri="{9D8B030D-6E8A-4147-A177-3AD203B41FA5}">
                          <a16:colId xmlns:a16="http://schemas.microsoft.com/office/drawing/2014/main" val="2404239842"/>
                        </a:ext>
                      </a:extLst>
                    </a:gridCol>
                    <a:gridCol w="2461846">
                      <a:extLst>
                        <a:ext uri="{9D8B030D-6E8A-4147-A177-3AD203B41FA5}">
                          <a16:colId xmlns:a16="http://schemas.microsoft.com/office/drawing/2014/main" val="3776380341"/>
                        </a:ext>
                      </a:extLst>
                    </a:gridCol>
                  </a:tblGrid>
                  <a:tr h="858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000" dirty="0"/>
                            <a:t>Número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dirty="0"/>
                            <a:t>Indicador</a:t>
                          </a:r>
                        </a:p>
                        <a:p>
                          <a:pPr algn="ctr"/>
                          <a:endParaRPr lang="es-MX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Numerador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Denominador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dirty="0"/>
                            <a:t>Estimación </a:t>
                          </a:r>
                        </a:p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dirty="0"/>
                            <a:t>nov 2019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83864125"/>
                      </a:ext>
                    </a:extLst>
                  </a:tr>
                  <a:tr h="22942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1.1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MX" sz="2400" dirty="0"/>
                            <a:t>Porcentaje de Programas de información estadística y geográfica del INEGI que se utilizan solamente como insumos para otros programas del INEGI.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3"/>
                          <a:stretch>
                            <a:fillRect l="-82027" t="-38196" r="-56915" b="-370557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3"/>
                          <a:stretch>
                            <a:fillRect l="-588866" t="-18297" r="-84124" b="-1254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0%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03755183"/>
                      </a:ext>
                    </a:extLst>
                  </a:tr>
                  <a:tr h="2499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1.2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Porcentaje de Programas de información estadística y geográfica del INEGI que se utilizan como insumo de otros programas y en algún otro referente.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3"/>
                          <a:stretch>
                            <a:fillRect l="-82027" t="-127073" r="-56915" b="-240732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s-MX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59.5%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45773762"/>
                      </a:ext>
                    </a:extLst>
                  </a:tr>
                  <a:tr h="19284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Porcentaje de Programas de información estadística y geográfica del INEGI utilizados en el cálculo de Indicadores Clave.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3"/>
                          <a:stretch>
                            <a:fillRect l="-82027" t="-293691" r="-56915" b="-211356"/>
                          </a:stretch>
                        </a:blipFill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3"/>
                          <a:stretch>
                            <a:fillRect l="-588866" t="-95000" r="-84124" b="-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33.3%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69938768"/>
                      </a:ext>
                    </a:extLst>
                  </a:tr>
                  <a:tr h="19284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Porcentaje de Programas de información estadística y geográfica del INEGI utilizados en el cálculo de Indicadores de los Objetivos de Desarrollo Sostenible.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3"/>
                          <a:stretch>
                            <a:fillRect l="-82027" t="-394937" r="-56915" b="-112025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s-MX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15.3%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71387697"/>
                      </a:ext>
                    </a:extLst>
                  </a:tr>
                  <a:tr h="21113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Porcentaje de Programas de información estadística y geográfica del INEGI consultados en su página.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3"/>
                          <a:stretch>
                            <a:fillRect l="-82027" t="-450720" r="-56915" b="-20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sym typeface="Helvetica Neue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100%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586614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CuadroTexto 6">
            <a:extLst>
              <a:ext uri="{FF2B5EF4-FFF2-40B4-BE49-F238E27FC236}">
                <a16:creationId xmlns:a16="http://schemas.microsoft.com/office/drawing/2014/main" id="{26D1396B-0B72-4F75-BA7E-43292FDBDD18}"/>
              </a:ext>
            </a:extLst>
          </p:cNvPr>
          <p:cNvSpPr txBox="1"/>
          <p:nvPr/>
        </p:nvSpPr>
        <p:spPr>
          <a:xfrm>
            <a:off x="3617679" y="41360"/>
            <a:ext cx="16508626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sz="3200" b="1" dirty="0"/>
              <a:t>Indicadores de pertinencia de los Programas INEGI </a:t>
            </a:r>
            <a:r>
              <a:rPr lang="es-MX" sz="3200" dirty="0"/>
              <a:t>(propuesta)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056C156-5FD2-476F-89F2-B82AC8DDF753}"/>
              </a:ext>
            </a:extLst>
          </p:cNvPr>
          <p:cNvSpPr/>
          <p:nvPr/>
        </p:nvSpPr>
        <p:spPr>
          <a:xfrm>
            <a:off x="6494585" y="12804325"/>
            <a:ext cx="15028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600" i="1" dirty="0">
                <a:solidFill>
                  <a:sysClr val="windowText" lastClr="000000"/>
                </a:solidFill>
              </a:rPr>
              <a:t>*Referentes: Indicadores Clave, ODS, Metas PND, Programas derivados del PND, Consulta en Página del INEGI/Laboratorio de </a:t>
            </a:r>
            <a:r>
              <a:rPr lang="es-MX" sz="1600" i="1" dirty="0" err="1">
                <a:solidFill>
                  <a:sysClr val="windowText" lastClr="000000"/>
                </a:solidFill>
              </a:rPr>
              <a:t>Microdatos</a:t>
            </a:r>
            <a:r>
              <a:rPr lang="es-MX" sz="1600" i="1" dirty="0">
                <a:solidFill>
                  <a:sysClr val="windowText" lastClr="000000"/>
                </a:solidFill>
              </a:rPr>
              <a:t>. Atención de demandas de información detectadas en Leyes, Tratados internacionales. </a:t>
            </a:r>
            <a:endParaRPr lang="es-MX" sz="1600" b="1" i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25140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29485E1E-8F23-40EE-93CA-F94D6AC76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3568" y="12804325"/>
            <a:ext cx="2860431" cy="8225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a 2">
                <a:extLst>
                  <a:ext uri="{FF2B5EF4-FFF2-40B4-BE49-F238E27FC236}">
                    <a16:creationId xmlns:a16="http://schemas.microsoft.com/office/drawing/2014/main" id="{031F27E9-C96D-48C9-8E0F-56BB9206FFE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67295886"/>
                  </p:ext>
                </p:extLst>
              </p:nvPr>
            </p:nvGraphicFramePr>
            <p:xfrm>
              <a:off x="781644" y="766475"/>
              <a:ext cx="22820712" cy="12350816"/>
            </p:xfrm>
            <a:graphic>
              <a:graphicData uri="http://schemas.openxmlformats.org/drawingml/2006/table">
                <a:tbl>
                  <a:tblPr firstRow="1" bandRow="1">
                    <a:tableStyleId>{33BA23B1-9221-436E-865A-0063620EA4FD}</a:tableStyleId>
                  </a:tblPr>
                  <a:tblGrid>
                    <a:gridCol w="1557511">
                      <a:extLst>
                        <a:ext uri="{9D8B030D-6E8A-4147-A177-3AD203B41FA5}">
                          <a16:colId xmlns:a16="http://schemas.microsoft.com/office/drawing/2014/main" val="3894077955"/>
                        </a:ext>
                      </a:extLst>
                    </a:gridCol>
                    <a:gridCol w="6281108">
                      <a:extLst>
                        <a:ext uri="{9D8B030D-6E8A-4147-A177-3AD203B41FA5}">
                          <a16:colId xmlns:a16="http://schemas.microsoft.com/office/drawing/2014/main" val="3534812758"/>
                        </a:ext>
                      </a:extLst>
                    </a:gridCol>
                    <a:gridCol w="9566031">
                      <a:extLst>
                        <a:ext uri="{9D8B030D-6E8A-4147-A177-3AD203B41FA5}">
                          <a16:colId xmlns:a16="http://schemas.microsoft.com/office/drawing/2014/main" val="3046171196"/>
                        </a:ext>
                      </a:extLst>
                    </a:gridCol>
                    <a:gridCol w="2954216">
                      <a:extLst>
                        <a:ext uri="{9D8B030D-6E8A-4147-A177-3AD203B41FA5}">
                          <a16:colId xmlns:a16="http://schemas.microsoft.com/office/drawing/2014/main" val="2404239842"/>
                        </a:ext>
                      </a:extLst>
                    </a:gridCol>
                    <a:gridCol w="2461846">
                      <a:extLst>
                        <a:ext uri="{9D8B030D-6E8A-4147-A177-3AD203B41FA5}">
                          <a16:colId xmlns:a16="http://schemas.microsoft.com/office/drawing/2014/main" val="3776380341"/>
                        </a:ext>
                      </a:extLst>
                    </a:gridCol>
                  </a:tblGrid>
                  <a:tr h="858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000" dirty="0"/>
                            <a:t>Número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dirty="0"/>
                            <a:t>Indicador</a:t>
                          </a:r>
                        </a:p>
                        <a:p>
                          <a:pPr algn="ctr"/>
                          <a:endParaRPr lang="es-MX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Numerador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/>
                          </a:r>
                          <a:br>
                            <a:rPr lang="es-MX" sz="2400" dirty="0"/>
                          </a:br>
                          <a:r>
                            <a:rPr lang="es-MX" sz="2400" dirty="0"/>
                            <a:t>Denominador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dirty="0"/>
                            <a:t>Estimación </a:t>
                          </a:r>
                        </a:p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dirty="0"/>
                            <a:t>nov 2019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3864125"/>
                      </a:ext>
                    </a:extLst>
                  </a:tr>
                  <a:tr h="858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Porcentaje de Programas de información estadística y geográfica del INEGI consultados a través del laboratorio de </a:t>
                          </a:r>
                          <a:r>
                            <a:rPr lang="es-MX" sz="2400" b="0" i="0" u="none" strike="noStrike" cap="none" spc="0" baseline="0" dirty="0" err="1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Microdatos</a:t>
                          </a:r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Número de Programas de información estadística y geográfica  que se consultaron a través del Laboratorio de </a:t>
                          </a:r>
                          <a:r>
                            <a:rPr lang="es-MX" sz="2400" b="0" i="0" u="none" strike="noStrike" cap="none" spc="0" baseline="0" dirty="0" err="1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Microdatos</a:t>
                          </a:r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.</a:t>
                          </a:r>
                        </a:p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MX" sz="2400" b="1" i="1" u="none" strike="noStrike" cap="none" spc="0" baseline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</m:ctrlPr>
                                </m:sSupPr>
                                <m:e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𝑷</m:t>
                                  </m:r>
                                </m:e>
                                <m:sup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𝑰𝑵𝑬𝑮𝑰</m:t>
                                  </m:r>
                                </m:sup>
                              </m:sSup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 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𝑪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_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𝒍𝒂𝒃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. 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𝒎𝒊𝒄𝒓𝒐𝒅𝒂𝒕𝒐𝒔</m:t>
                              </m:r>
                            </m:oMath>
                          </a14:m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= </a:t>
                          </a:r>
                          <a:r>
                            <a:rPr lang="es-MX" sz="2400" b="0" i="1" u="none" strike="noStrike" cap="none" spc="0" baseline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48</a:t>
                          </a:r>
                        </a:p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MX" sz="2400" dirty="0"/>
                        </a:p>
                      </a:txBody>
                      <a:tcPr/>
                    </a:tc>
                    <a:tc rowSpan="5">
                      <a:txBody>
                        <a:bodyPr/>
                        <a:lstStyle/>
                        <a:p>
                          <a:pPr algn="ctr" eaLnBrk="1" fontAlgn="auto" latinLnBrk="0" hangingPunct="1"/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algn="ctr" eaLnBrk="1" fontAlgn="auto" latinLnBrk="0" hangingPunct="1"/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algn="ctr" eaLnBrk="1" fontAlgn="auto" latinLnBrk="0" hangingPunct="1"/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algn="ctr" eaLnBrk="1" fontAlgn="auto" latinLnBrk="0" hangingPunct="1"/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algn="ctr" eaLnBrk="1" fontAlgn="auto" latinLnBrk="0" hangingPunct="1"/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algn="ctr" eaLnBrk="1" fontAlgn="auto" latinLnBrk="0" hangingPunct="1"/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algn="ctr" eaLnBrk="1" fontAlgn="auto" latinLnBrk="0" hangingPunct="1"/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algn="ctr" eaLnBrk="1" fontAlgn="auto" latinLnBrk="0" hangingPunct="1"/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Número de Programas de información estadística y geográfica.</a:t>
                          </a:r>
                        </a:p>
                        <a:p>
                          <a:pPr algn="ctr" eaLnBrk="1" fontAlgn="auto" latinLnBrk="0" hangingPunct="1"/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algn="ctr" eaLnBrk="1" fontAlgn="auto" latinLnBrk="0" hangingPunct="1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MX" sz="2400" b="1" i="1" u="none" strike="noStrike" cap="none" spc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dk1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</m:ctrlPr>
                                </m:sSupPr>
                                <m:e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chemeClr val="dk1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𝑷</m:t>
                                  </m:r>
                                </m:e>
                                <m:sup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chemeClr val="dk1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𝑰𝑵𝑬𝑮𝑰</m:t>
                                  </m:r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chemeClr val="dk1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−</m:t>
                                  </m:r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chemeClr val="dk1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𝑷𝑰𝒏𝒔</m:t>
                                  </m:r>
                                </m:sup>
                              </m:sSup>
                            </m:oMath>
                          </a14:m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= 111</a:t>
                          </a:r>
                        </a:p>
                        <a:p>
                          <a:pPr algn="ctr" eaLnBrk="1" fontAlgn="auto" latinLnBrk="0" hangingPunct="1"/>
                          <a:endParaRPr lang="es-MX" sz="2000" b="0" i="1" u="none" strike="noStrike" cap="none" spc="0" baseline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algn="ctr" eaLnBrk="1" fontAlgn="auto" latinLnBrk="0" hangingPunct="1"/>
                          <a:endParaRPr lang="es-MX" sz="2000" b="0" i="1" u="none" strike="noStrike" cap="none" spc="0" baseline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algn="ctr" eaLnBrk="1" fontAlgn="auto" latinLnBrk="0" hangingPunct="1"/>
                          <a:r>
                            <a:rPr lang="es-MX" sz="2000" b="0" i="1" u="none" strike="noStrike" cap="none" spc="0" baseline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Excluye                                                                   aquellos utilizados únicamente como insumos para otro(s) Programas de                                                                   información del INEGI.</a:t>
                          </a:r>
                          <a:endParaRPr lang="en-US" sz="2000" b="0" i="1" u="none" strike="noStrike" cap="none" spc="0" baseline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FillTx/>
                            <a:latin typeface="Helvetica Neue Medium"/>
                            <a:sym typeface="Helvetica Neue"/>
                          </a:endParaRPr>
                        </a:p>
                        <a:p>
                          <a:pPr algn="ctr"/>
                          <a:endParaRPr lang="es-MX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43.2%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69938768"/>
                      </a:ext>
                    </a:extLst>
                  </a:tr>
                  <a:tr h="858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Porcentaje de Programas de información estadística y geográfica del INEGI relacionados con las Metas del Plan Nacional de Desarrollo.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Número de Programas de información estadística y geográfica que se relacionan con al menos una de las Metas identificadas del PND.</a:t>
                          </a:r>
                        </a:p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sym typeface="Helvetica Neue"/>
                          </a:endParaRPr>
                        </a:p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MX" sz="2400" b="1" i="1" u="none" strike="noStrike" cap="none" spc="0" baseline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</m:ctrlPr>
                                </m:sSupPr>
                                <m:e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𝑷</m:t>
                                  </m:r>
                                </m:e>
                                <m:sup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𝑰𝑵𝑬𝑮𝑰</m:t>
                                  </m:r>
                                </m:sup>
                              </m:sSup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 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𝑴𝒆𝒕𝒂𝒔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 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𝑷𝑵𝑫</m:t>
                              </m:r>
                            </m:oMath>
                          </a14:m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=79</a:t>
                          </a:r>
                        </a:p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sym typeface="Helvetica Neue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s-MX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71.1%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71387697"/>
                      </a:ext>
                    </a:extLst>
                  </a:tr>
                  <a:tr h="858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Porcentaje de Programas de Información estadística y geográfica del INEGI que atienden  las disposiciones  en Tratados Internacionales.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Número de Programas de información estadística y geográfica que se utilizan en la atención de demandas de información identificadas en Tratados Internacionales.</a:t>
                          </a:r>
                        </a:p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sym typeface="Helvetica Neue"/>
                          </a:endParaRPr>
                        </a:p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MX" sz="2400" b="1" i="1" u="none" strike="noStrike" cap="none" spc="0" baseline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</m:ctrlPr>
                                </m:sSupPr>
                                <m:e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𝑷</m:t>
                                  </m:r>
                                </m:e>
                                <m:sup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𝑰𝑵𝑬𝑮𝑰</m:t>
                                  </m:r>
                                </m:sup>
                              </m:sSup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 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𝑻𝒓𝒂𝒕𝒂𝒅𝒐𝒔</m:t>
                              </m:r>
                            </m:oMath>
                          </a14:m>
                          <a:r>
                            <a:rPr lang="es-MX" sz="2400" b="0" i="1" u="none" strike="noStrike" cap="none" spc="0" baseline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= 27</a:t>
                          </a:r>
                        </a:p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sym typeface="Helvetica Neue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sym typeface="Helvetica Neue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24.3%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5866147"/>
                      </a:ext>
                    </a:extLst>
                  </a:tr>
                  <a:tr h="858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Porcentaje de Programas de información estadística y geográfica del INEGI que atienden las disposiciones en la Constitución y Leyes Nacionales.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Número de Programas de información estadística y geográfica que atienden demandas de información identificadas en la Constitución Política de los Estados Unidos Mexicanos (CPEUM), o en Leyes Nacionales.</a:t>
                          </a:r>
                        </a:p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MX" sz="2400" b="0" i="1" u="none" strike="noStrike" cap="none" spc="0" baseline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FillTx/>
                            <a:latin typeface="Helvetica Neue Medium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MX" sz="2400" b="1" i="1" u="none" strike="noStrike" cap="none" spc="0" baseline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</m:ctrlPr>
                                </m:sSupPr>
                                <m:e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𝑷</m:t>
                                  </m:r>
                                </m:e>
                                <m:sup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𝑰𝑵𝑬𝑮𝑰</m:t>
                                  </m:r>
                                </m:sup>
                              </m:sSup>
                              <m:r>
                                <a:rPr lang="es-MX" sz="2400" b="1" i="1" u="none" strike="noStrike" cap="none" spc="0" baseline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𝑨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_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𝑪𝑷𝑬𝑼𝑴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 _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𝑳𝒆𝒚𝒆𝒔</m:t>
                              </m:r>
                            </m:oMath>
                          </a14:m>
                          <a:r>
                            <a:rPr lang="es-MX" sz="2400" b="0" i="1" u="none" strike="noStrike" cap="none" spc="0" baseline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= 32</a:t>
                          </a:r>
                        </a:p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sym typeface="Helvetica Neue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s-MX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28.8%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09732330"/>
                      </a:ext>
                    </a:extLst>
                  </a:tr>
                  <a:tr h="858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Porcentaje de Programas de información estadística y geográfica del INEGI utilizados en el cálculo de los indicadores de los Programas que se derivan del Plan Nacional de Desarrollo.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Número de Programas de información estadística y geográfica                                                                     que se requieren o utilizan como fuente de información de al menos un indicador/parámetro de los programas sectoriales y especiales derivados del PND</a:t>
                          </a:r>
                          <a:r>
                            <a:rPr lang="es-MX" sz="2400" b="0" i="1" u="none" strike="noStrike" cap="none" spc="0" baseline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.</a:t>
                          </a:r>
                        </a:p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MX" sz="2400" b="1" i="1" u="none" strike="noStrike" cap="none" spc="0" baseline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Helvetica Neue Medium"/>
                            <a:cs typeface="Helvetica Neue Medium"/>
                            <a:sym typeface="Helvetica Neue"/>
                          </a:endParaRPr>
                        </a:p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MX" sz="2400" b="1" i="1" u="none" strike="noStrike" cap="none" spc="0" baseline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</m:ctrlPr>
                                </m:sSupPr>
                                <m:e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𝑷</m:t>
                                  </m:r>
                                </m:e>
                                <m:sup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𝑰𝑵𝑬𝑮𝑰</m:t>
                                  </m:r>
                                </m:sup>
                              </m:sSup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</m:ctrlPr>
                                </m:sSubPr>
                                <m:e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𝑼</m:t>
                                  </m:r>
                                </m:e>
                                <m:sub>
                                  <m:r>
                                    <a:rPr lang="es-MX" sz="2400" b="1" i="1" u="none" strike="noStrike" cap="none" spc="0" baseline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FillTx/>
                                      <a:latin typeface="Cambria Math" panose="02040503050406030204" pitchFamily="18" charset="0"/>
                                      <a:ea typeface="Helvetica Neue Medium"/>
                                      <a:cs typeface="Helvetica Neue Medium"/>
                                      <a:sym typeface="Helvetica Neue"/>
                                    </a:rPr>
                                    <m:t>_</m:t>
                                  </m:r>
                                </m:sub>
                              </m:sSub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𝑷𝒓𝒐𝒈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.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𝒅𝒆𝒓𝒊𝒗𝒂𝒅𝒐𝒔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_</m:t>
                              </m:r>
                              <m:r>
                                <a:rPr lang="es-MX" sz="2400" b="1" i="1" u="none" strike="noStrike" cap="none" spc="0" baseline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FillTx/>
                                  <a:latin typeface="Cambria Math" panose="02040503050406030204" pitchFamily="18" charset="0"/>
                                  <a:ea typeface="Helvetica Neue Medium"/>
                                  <a:cs typeface="Helvetica Neue Medium"/>
                                  <a:sym typeface="Helvetica Neue"/>
                                </a:rPr>
                                <m:t>𝑷𝑵𝑫</m:t>
                              </m:r>
                            </m:oMath>
                          </a14:m>
                          <a:r>
                            <a:rPr lang="es-MX" sz="2400" b="1" i="1" u="none" strike="noStrike" cap="none" spc="0" baseline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 = </a:t>
                          </a:r>
                          <a:r>
                            <a:rPr lang="es-MX" sz="2400" b="0" i="1" u="none" strike="noStrike" cap="none" spc="0" baseline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FillTx/>
                              <a:latin typeface="Helvetica Neue Medium"/>
                              <a:ea typeface="Helvetica Neue Medium"/>
                              <a:cs typeface="Helvetica Neue Medium"/>
                              <a:sym typeface="Helvetica Neue"/>
                            </a:rPr>
                            <a:t>1</a:t>
                          </a:r>
                        </a:p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sym typeface="Helvetica Neue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s-MX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0.9%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313979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a 2">
                <a:extLst>
                  <a:ext uri="{FF2B5EF4-FFF2-40B4-BE49-F238E27FC236}">
                    <a16:creationId xmlns:a16="http://schemas.microsoft.com/office/drawing/2014/main" id="{031F27E9-C96D-48C9-8E0F-56BB9206FFE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67295886"/>
                  </p:ext>
                </p:extLst>
              </p:nvPr>
            </p:nvGraphicFramePr>
            <p:xfrm>
              <a:off x="781644" y="766475"/>
              <a:ext cx="22820712" cy="12350816"/>
            </p:xfrm>
            <a:graphic>
              <a:graphicData uri="http://schemas.openxmlformats.org/drawingml/2006/table">
                <a:tbl>
                  <a:tblPr firstRow="1" bandRow="1">
                    <a:tableStyleId>{33BA23B1-9221-436E-865A-0063620EA4FD}</a:tableStyleId>
                  </a:tblPr>
                  <a:tblGrid>
                    <a:gridCol w="1557511">
                      <a:extLst>
                        <a:ext uri="{9D8B030D-6E8A-4147-A177-3AD203B41FA5}">
                          <a16:colId xmlns:a16="http://schemas.microsoft.com/office/drawing/2014/main" val="3894077955"/>
                        </a:ext>
                      </a:extLst>
                    </a:gridCol>
                    <a:gridCol w="6281108">
                      <a:extLst>
                        <a:ext uri="{9D8B030D-6E8A-4147-A177-3AD203B41FA5}">
                          <a16:colId xmlns:a16="http://schemas.microsoft.com/office/drawing/2014/main" val="3534812758"/>
                        </a:ext>
                      </a:extLst>
                    </a:gridCol>
                    <a:gridCol w="9566031">
                      <a:extLst>
                        <a:ext uri="{9D8B030D-6E8A-4147-A177-3AD203B41FA5}">
                          <a16:colId xmlns:a16="http://schemas.microsoft.com/office/drawing/2014/main" val="3046171196"/>
                        </a:ext>
                      </a:extLst>
                    </a:gridCol>
                    <a:gridCol w="2954216">
                      <a:extLst>
                        <a:ext uri="{9D8B030D-6E8A-4147-A177-3AD203B41FA5}">
                          <a16:colId xmlns:a16="http://schemas.microsoft.com/office/drawing/2014/main" val="2404239842"/>
                        </a:ext>
                      </a:extLst>
                    </a:gridCol>
                    <a:gridCol w="2461846">
                      <a:extLst>
                        <a:ext uri="{9D8B030D-6E8A-4147-A177-3AD203B41FA5}">
                          <a16:colId xmlns:a16="http://schemas.microsoft.com/office/drawing/2014/main" val="3776380341"/>
                        </a:ext>
                      </a:extLst>
                    </a:gridCol>
                  </a:tblGrid>
                  <a:tr h="858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000" dirty="0"/>
                            <a:t>Número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dirty="0"/>
                            <a:t>Indicador</a:t>
                          </a:r>
                        </a:p>
                        <a:p>
                          <a:pPr algn="ctr"/>
                          <a:endParaRPr lang="es-MX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Numerador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br>
                            <a:rPr lang="es-MX" sz="2400" dirty="0"/>
                          </a:br>
                          <a:r>
                            <a:rPr lang="es-MX" sz="2400" dirty="0"/>
                            <a:t>Denominador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dirty="0"/>
                            <a:t>Estimación </a:t>
                          </a:r>
                        </a:p>
                        <a:p>
                          <a:pPr marL="0" marR="0" lvl="0" indent="0" algn="ctr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dirty="0"/>
                            <a:t>nov 2019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3864125"/>
                      </a:ext>
                    </a:extLst>
                  </a:tr>
                  <a:tr h="19284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Porcentaje de Programas de información estadística y geográfica del INEGI consultados a través del laboratorio de </a:t>
                          </a:r>
                          <a:r>
                            <a:rPr lang="es-MX" sz="2400" b="0" i="0" u="none" strike="noStrike" cap="none" spc="0" baseline="0" dirty="0" err="1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Microdatos</a:t>
                          </a:r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3"/>
                          <a:stretch>
                            <a:fillRect l="-82027" t="-46519" r="-56915" b="-497468"/>
                          </a:stretch>
                        </a:blipFill>
                      </a:tcPr>
                    </a:tc>
                    <a:tc rowSpan="5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3"/>
                          <a:stretch>
                            <a:fillRect l="-588866" t="-7794" r="-84124" b="-1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43.2%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69938768"/>
                      </a:ext>
                    </a:extLst>
                  </a:tr>
                  <a:tr h="19284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Porcentaje de Programas de información estadística y geográfica del INEGI relacionados con las Metas del Plan Nacional de Desarrollo.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3"/>
                          <a:stretch>
                            <a:fillRect l="-82027" t="-146057" r="-56915" b="-395899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s-MX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71.1%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71387697"/>
                      </a:ext>
                    </a:extLst>
                  </a:tr>
                  <a:tr h="22942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Porcentaje de Programas de Información estadística y geográfica del INEGI que atienden  las disposiciones  en Tratados Internacionales.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3"/>
                          <a:stretch>
                            <a:fillRect l="-82027" t="-207447" r="-56915" b="-23377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8255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s-MX" sz="2400" b="0" i="0" u="none" strike="noStrike" cap="none" spc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uFillTx/>
                            <a:latin typeface="Helvetica Neue Medium"/>
                            <a:sym typeface="Helvetica Neue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24.3%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5866147"/>
                      </a:ext>
                    </a:extLst>
                  </a:tr>
                  <a:tr h="26600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Porcentaje de Programas de información estadística y geográfica del INEGI que atienden las disposiciones en la Constitución y Leyes Nacionales.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3"/>
                          <a:stretch>
                            <a:fillRect l="-82027" t="-264531" r="-56915" b="-101144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s-MX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28.8%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09732330"/>
                      </a:ext>
                    </a:extLst>
                  </a:tr>
                  <a:tr h="26807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MX" sz="2400" b="0" i="0" u="none" strike="noStrike" cap="none" spc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uFillTx/>
                              <a:latin typeface="Helvetica Neue Medium"/>
                              <a:sym typeface="Helvetica Neue"/>
                            </a:rPr>
                            <a:t>Porcentaje de Programas de información estadística y geográfica del INEGI utilizados en el cálculo de los indicadores de los Programas que se derivan del Plan Nacional de Desarrollo.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3"/>
                          <a:stretch>
                            <a:fillRect l="-82027" t="-362045" r="-56915" b="-455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s-MX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400" dirty="0"/>
                            <a:t>0.9%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3139796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F3A736A2-A46D-46B2-BDCD-F89DC0909218}"/>
              </a:ext>
            </a:extLst>
          </p:cNvPr>
          <p:cNvSpPr txBox="1"/>
          <p:nvPr/>
        </p:nvSpPr>
        <p:spPr>
          <a:xfrm>
            <a:off x="3617679" y="41360"/>
            <a:ext cx="16508626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sz="3200" b="1" dirty="0"/>
              <a:t>Indicadores de pertinencia de los Programas INEGI </a:t>
            </a:r>
            <a:r>
              <a:rPr lang="es-MX" sz="3200" dirty="0"/>
              <a:t>(propuesta)</a:t>
            </a:r>
          </a:p>
        </p:txBody>
      </p:sp>
    </p:spTree>
    <p:extLst>
      <p:ext uri="{BB962C8B-B14F-4D97-AF65-F5344CB8AC3E}">
        <p14:creationId xmlns:p14="http://schemas.microsoft.com/office/powerpoint/2010/main" val="400950723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615A1AC-3EFE-4499-A2D2-A9630E15E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3568" y="12804325"/>
            <a:ext cx="2860431" cy="82251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466F55-217E-4847-A367-F142443A9480}"/>
              </a:ext>
            </a:extLst>
          </p:cNvPr>
          <p:cNvSpPr txBox="1"/>
          <p:nvPr/>
        </p:nvSpPr>
        <p:spPr>
          <a:xfrm>
            <a:off x="442495" y="241384"/>
            <a:ext cx="239415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81200" indent="-1981200" defTabSz="1828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000" kern="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 Neue"/>
              </a:rPr>
              <a:t>Matriz de datos para el cálculo de indicadores de pertinencia de Programas de información del INEGI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4ADFD61-4605-4A50-BD10-A12CAA7F42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283" y="949270"/>
            <a:ext cx="23013434" cy="1098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1647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615A1AC-3EFE-4499-A2D2-A9630E15E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3568" y="12804325"/>
            <a:ext cx="2860431" cy="82251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EB4A06F-729A-4609-A9B4-C1A641552366}"/>
              </a:ext>
            </a:extLst>
          </p:cNvPr>
          <p:cNvSpPr txBox="1"/>
          <p:nvPr/>
        </p:nvSpPr>
        <p:spPr>
          <a:xfrm>
            <a:off x="442495" y="241384"/>
            <a:ext cx="239415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81200" indent="-1981200" defTabSz="1828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000" kern="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 Neue"/>
              </a:rPr>
              <a:t>Matriz de datos para el cálculo de indicadores de pertinencia de Programas de información del INEGI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0E137ED-3953-44CF-BD4A-D816950365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283" y="1138687"/>
            <a:ext cx="23013434" cy="15246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606A95E-FBF6-4F17-9174-5D36A9DB3C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283" y="2697676"/>
            <a:ext cx="23013434" cy="1055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4425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615A1AC-3EFE-4499-A2D2-A9630E15E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3568" y="12804325"/>
            <a:ext cx="2860431" cy="82251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EB4A06F-729A-4609-A9B4-C1A641552366}"/>
              </a:ext>
            </a:extLst>
          </p:cNvPr>
          <p:cNvSpPr txBox="1"/>
          <p:nvPr/>
        </p:nvSpPr>
        <p:spPr>
          <a:xfrm>
            <a:off x="442495" y="241384"/>
            <a:ext cx="239415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81200" indent="-1981200" defTabSz="1828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000" kern="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 Neue"/>
              </a:rPr>
              <a:t>Matriz de datos para el cálculo de indicadores de pertinencia de Programas de información del INEGI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809E049-A51E-4AF4-AC01-EC5BC5C7E8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58" y="1074219"/>
            <a:ext cx="23290109" cy="15246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B27D08E-C9A6-4609-B6F9-4E1BBB7552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858" y="2606596"/>
            <a:ext cx="23290109" cy="10276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17107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615A1AC-3EFE-4499-A2D2-A9630E15E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3568" y="12804325"/>
            <a:ext cx="2860431" cy="82251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EB4A06F-729A-4609-A9B4-C1A641552366}"/>
              </a:ext>
            </a:extLst>
          </p:cNvPr>
          <p:cNvSpPr txBox="1"/>
          <p:nvPr/>
        </p:nvSpPr>
        <p:spPr>
          <a:xfrm>
            <a:off x="442495" y="241384"/>
            <a:ext cx="239415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81200" indent="-1981200" defTabSz="1828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000" kern="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 Neue"/>
              </a:rPr>
              <a:t>Matriz de datos para el cálculo de indicadores de pertinencia de Programas de información del INEGI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D7FC71B-7632-43A0-AA48-E491ED7493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543" y="1026090"/>
            <a:ext cx="23290109" cy="15246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DB3F95F-7EFF-42EE-9A44-6146AD7C16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945" y="2548751"/>
            <a:ext cx="23290109" cy="881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86275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615A1AC-3EFE-4499-A2D2-A9630E15E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3568" y="12804325"/>
            <a:ext cx="2860431" cy="82251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EB4A06F-729A-4609-A9B4-C1A641552366}"/>
              </a:ext>
            </a:extLst>
          </p:cNvPr>
          <p:cNvSpPr txBox="1"/>
          <p:nvPr/>
        </p:nvSpPr>
        <p:spPr>
          <a:xfrm>
            <a:off x="442495" y="241384"/>
            <a:ext cx="239415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81200" indent="-1981200" defTabSz="1828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000" kern="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 Neue"/>
              </a:rPr>
              <a:t>Matriz de datos para el cálculo de indicadores de pertinencia de Programas de información del INEGI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A5998C5-231E-4810-8876-271CC6D3BE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543" y="1026090"/>
            <a:ext cx="23290109" cy="15246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423383C-B62C-44C8-9EF9-85E79477F3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543" y="2579384"/>
            <a:ext cx="23290109" cy="28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27817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615A1AC-3EFE-4499-A2D2-A9630E15E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3568" y="12804325"/>
            <a:ext cx="2860431" cy="82251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D63323C-4092-47B3-A37A-35AD86961A58}"/>
              </a:ext>
            </a:extLst>
          </p:cNvPr>
          <p:cNvSpPr txBox="1"/>
          <p:nvPr/>
        </p:nvSpPr>
        <p:spPr>
          <a:xfrm>
            <a:off x="3413972" y="605393"/>
            <a:ext cx="16508626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Indicadores de pertinencia y sus fuentes de información</a:t>
            </a:r>
          </a:p>
        </p:txBody>
      </p:sp>
      <p:graphicFrame>
        <p:nvGraphicFramePr>
          <p:cNvPr id="9" name="Tabla 2">
            <a:extLst>
              <a:ext uri="{FF2B5EF4-FFF2-40B4-BE49-F238E27FC236}">
                <a16:creationId xmlns:a16="http://schemas.microsoft.com/office/drawing/2014/main" id="{85C5A0EA-4D87-47D8-9ED2-E3E0DC8CD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43733"/>
              </p:ext>
            </p:extLst>
          </p:nvPr>
        </p:nvGraphicFramePr>
        <p:xfrm>
          <a:off x="2470958" y="1355421"/>
          <a:ext cx="19859678" cy="103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2533">
                  <a:extLst>
                    <a:ext uri="{9D8B030D-6E8A-4147-A177-3AD203B41FA5}">
                      <a16:colId xmlns:a16="http://schemas.microsoft.com/office/drawing/2014/main" val="3046171196"/>
                    </a:ext>
                  </a:extLst>
                </a:gridCol>
                <a:gridCol w="8537145">
                  <a:extLst>
                    <a:ext uri="{9D8B030D-6E8A-4147-A177-3AD203B41FA5}">
                      <a16:colId xmlns:a16="http://schemas.microsoft.com/office/drawing/2014/main" val="2404239842"/>
                    </a:ext>
                  </a:extLst>
                </a:gridCol>
              </a:tblGrid>
              <a:tr h="858840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 de información requerida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Periodo para recabarla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3864125"/>
                  </a:ext>
                </a:extLst>
              </a:tr>
              <a:tr h="858840">
                <a:tc>
                  <a:txBody>
                    <a:bodyPr/>
                    <a:lstStyle/>
                    <a:p>
                      <a:pPr marL="0" marR="0" lvl="0" indent="0" algn="just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0" u="none" strike="noStrike" cap="none" spc="0" baseline="0" dirty="0">
                          <a:ln>
                            <a:noFill/>
                          </a:ln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Lista de Programas de información estadística y geográfica identificados por el conjunto de Unidades Administrativas del INEGI en el marco del Comité de Aseguramiento de la Calidad.</a:t>
                      </a:r>
                      <a:endParaRPr lang="es-MX"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2400" b="0" u="none" strike="noStrike" cap="none" spc="0" baseline="0" dirty="0">
                        <a:ln>
                          <a:noFill/>
                        </a:ln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  <a:sym typeface="Helvetica Neue"/>
                      </a:endParaRPr>
                    </a:p>
                    <a:p>
                      <a:pPr algn="just"/>
                      <a:r>
                        <a:rPr lang="es-MX" sz="2400" b="0" u="none" strike="noStrike" cap="none" spc="0" baseline="0" dirty="0">
                          <a:ln>
                            <a:noFill/>
                          </a:ln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Lo enviará la Secretaría Técnica del CAC en octubre de cada año.</a:t>
                      </a:r>
                      <a:endParaRPr lang="es-MX"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755183"/>
                  </a:ext>
                </a:extLst>
              </a:tr>
              <a:tr h="1331996">
                <a:tc>
                  <a:txBody>
                    <a:bodyPr/>
                    <a:lstStyle/>
                    <a:p>
                      <a:pPr marL="0" marR="0" lvl="0" indent="0" algn="just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0" u="none" strike="noStrike" cap="none" spc="0" baseline="0" dirty="0">
                          <a:ln>
                            <a:noFill/>
                          </a:ln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Número de Programas de información estadística y geográfica que las Unidades Administrativas identifican que se utilizan como insumos para otro(s) Programas de información. </a:t>
                      </a:r>
                    </a:p>
                    <a:p>
                      <a:pPr marL="0" marR="0" lvl="0" indent="0" algn="just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Helvetica Neue Medium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5">
                  <a:txBody>
                    <a:bodyPr/>
                    <a:lstStyle/>
                    <a:p>
                      <a:pPr algn="just"/>
                      <a:r>
                        <a:rPr lang="es-MX" sz="2400" b="0" u="none" strike="noStrike" cap="none" spc="0" baseline="0" dirty="0">
                          <a:ln>
                            <a:noFill/>
                          </a:ln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La </a:t>
                      </a:r>
                      <a:r>
                        <a:rPr lang="es-MX" sz="2400" b="0" u="none" strike="noStrike" cap="none" spc="0" baseline="0" dirty="0" err="1">
                          <a:ln>
                            <a:noFill/>
                          </a:ln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DGCSNIEG</a:t>
                      </a:r>
                      <a:r>
                        <a:rPr lang="es-MX" sz="2400" b="0" u="none" strike="noStrike" cap="none" spc="0" baseline="0" dirty="0">
                          <a:ln>
                            <a:noFill/>
                          </a:ln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 realizará la consulta a las respectivas Unidades administrativas del INEGI, a principios de noviembre de cada año.</a:t>
                      </a:r>
                      <a:endParaRPr lang="es-MX"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305668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marL="0" marR="0" lvl="0" indent="0" algn="just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0" u="none" strike="noStrike" cap="none" spc="0" baseline="0" dirty="0">
                          <a:ln>
                            <a:noFill/>
                          </a:ln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Número de Programas de información estadística y geográfica que se relacionan con al menos una de las Metas identificadas del </a:t>
                      </a:r>
                      <a:r>
                        <a:rPr lang="es-MX" sz="2400" b="0" u="none" strike="noStrike" cap="none" spc="0" baseline="0" dirty="0" err="1">
                          <a:ln>
                            <a:noFill/>
                          </a:ln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PND</a:t>
                      </a:r>
                      <a:r>
                        <a:rPr lang="es-MX" sz="2400" b="0" u="none" strike="noStrike" cap="none" spc="0" baseline="0" dirty="0">
                          <a:ln>
                            <a:noFill/>
                          </a:ln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.</a:t>
                      </a:r>
                    </a:p>
                    <a:p>
                      <a:pPr algn="just"/>
                      <a:endParaRPr lang="es-MX"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es-MX" sz="20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Helvetica Neue Medium"/>
                        <a:sym typeface="Helvetica Neue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898033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marL="0" marR="0" lvl="0" indent="0" algn="just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0" u="none" strike="noStrike" cap="none" spc="0" baseline="0" dirty="0">
                          <a:ln>
                            <a:noFill/>
                          </a:ln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Número de Programas de información estadística y geográfica que son utilizados para el cálculo de al menos un indicador de los ODS.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000" b="0" u="none" strike="noStrike" cap="none" spc="0" baseline="0" dirty="0">
                        <a:ln>
                          <a:noFill/>
                        </a:ln>
                        <a:uFillTx/>
                        <a:sym typeface="Helvetica Neue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369662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marL="0" marR="0" lvl="0" indent="0" algn="just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0" u="none" strike="noStrike" cap="none" spc="0" baseline="0" dirty="0">
                          <a:ln>
                            <a:noFill/>
                          </a:ln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Número de Programas de información estadística y geográfica  que se reportan como consultados por Usuarios de la Página del INEGI en Internet.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0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Helvetica Neue Medium"/>
                        <a:sym typeface="Helvetica Neue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90087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marL="0" marR="0" lvl="0" indent="0" algn="just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0" u="none" strike="noStrike" cap="none" spc="0" baseline="0" dirty="0">
                          <a:ln>
                            <a:noFill/>
                          </a:ln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Número de Programas de información estadística y </a:t>
                      </a:r>
                      <a:r>
                        <a:rPr lang="es-MX" sz="2400" b="0" u="none" strike="noStrike" cap="none" spc="0" baseline="0">
                          <a:ln>
                            <a:noFill/>
                          </a:ln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geográfica que </a:t>
                      </a:r>
                      <a:r>
                        <a:rPr lang="es-MX" sz="2400" b="0" u="none" strike="noStrike" cap="none" spc="0" baseline="0" dirty="0">
                          <a:ln>
                            <a:noFill/>
                          </a:ln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se consultaron a través del Laboratorio de </a:t>
                      </a:r>
                      <a:r>
                        <a:rPr lang="es-MX" sz="2400" b="0" u="none" strike="noStrike" cap="none" spc="0" baseline="0" dirty="0" err="1">
                          <a:ln>
                            <a:noFill/>
                          </a:ln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Microdatos</a:t>
                      </a:r>
                      <a:r>
                        <a:rPr lang="es-MX" sz="2400" b="0" u="none" strike="noStrike" cap="none" spc="0" baseline="0" dirty="0">
                          <a:ln>
                            <a:noFill/>
                          </a:ln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.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0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Helvetica Neue Medium"/>
                        <a:sym typeface="Helvetica Neue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611272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marL="0" marR="0" lvl="0" indent="0" algn="just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0" u="none" strike="noStrike" cap="none" spc="0" baseline="0" dirty="0">
                          <a:ln>
                            <a:noFill/>
                          </a:ln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Número de Programas de información estadística y geográfica que son utilizados para el cálculo de al menos un Indicador Clave.</a:t>
                      </a:r>
                      <a:endParaRPr lang="es-MX"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400" b="0" u="none" strike="noStrike" cap="none" spc="0" baseline="0" dirty="0">
                          <a:ln>
                            <a:noFill/>
                          </a:ln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Se utilizará la información que aparece en la consulta de Fuente/Proyecto del Catálogo Nacional de Indicadores, con corte a noviembre de cada año.</a:t>
                      </a:r>
                      <a:endParaRPr lang="es-MX"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773762"/>
                  </a:ext>
                </a:extLst>
              </a:tr>
              <a:tr h="1054167">
                <a:tc>
                  <a:txBody>
                    <a:bodyPr/>
                    <a:lstStyle/>
                    <a:p>
                      <a:pPr marL="0" marR="0" lvl="0" indent="0" algn="just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0" u="none" strike="noStrike" cap="none" spc="0" baseline="0" dirty="0">
                          <a:ln>
                            <a:noFill/>
                          </a:ln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Número de Programas de información estadística y geográfica que se utilizan en la atención de demandas de información identificadas en Tratados Internacionales, en la Constitución Política de los Estados Unidos Mexicanos (CPEUM) y Leyes Nacionales, Programas que se derivan del Plan Nacional de Desarrollo.</a:t>
                      </a:r>
                      <a:endParaRPr lang="es-MX"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Neue"/>
                        </a:rPr>
                        <a:t>Se utilizará la información del Inventario de Demanda de Información Estadística y Geográfica identificada en instrumentos jurídicos y programáticos del Desarrollo Nacional, con corte a noviembre de cada año.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45863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31289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ítulo texto">
  <a:themeElements>
    <a:clrScheme name="Título text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Título texto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Título tex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lantilla_manualGris_20180201_1116" id="{58FCC413-1250-A944-9158-EC55651E9DFC}" vid="{81C46055-D86D-3846-969E-B7A77FC263BE}"/>
    </a:ext>
  </a:extLst>
</a:theme>
</file>

<file path=ppt/theme/theme2.xml><?xml version="1.0" encoding="utf-8"?>
<a:theme xmlns:a="http://schemas.openxmlformats.org/drawingml/2006/main" name="Título texto">
  <a:themeElements>
    <a:clrScheme name="Título text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Título texto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Título tex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CD6D101B991474E93D6C5C48804BC99" ma:contentTypeVersion="0" ma:contentTypeDescription="Crear nuevo documento." ma:contentTypeScope="" ma:versionID="6a91a376ce0852ca1f90f2c352c28c9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bba8a198e9bb40c3eeca6d0bd41257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26CEF3-6964-45C1-95A6-54BBEA0E9D7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035BF8E-1060-46AA-B038-9B669B6002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E355BC4-B6AE-48FF-94A8-C5A4BFBCC5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Plantilla_manualGris_20180201_1116</Template>
  <TotalTime>41</TotalTime>
  <Words>981</Words>
  <Application>Microsoft Office PowerPoint</Application>
  <PresentationFormat>Personalizado</PresentationFormat>
  <Paragraphs>130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Helvetica</vt:lpstr>
      <vt:lpstr>Helvetica Neue</vt:lpstr>
      <vt:lpstr>Helvetica Neue Medium</vt:lpstr>
      <vt:lpstr>Título texto</vt:lpstr>
      <vt:lpstr>Indicadores de pertinencia  (propuesta)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Indicadores de pertinencia  (propuesta)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Indicadores de pertinencia  (propuesta)</dc:title>
  <dc:creator>VELAZQUEZ CASTAÑEDA ANGELICA YADIRA</dc:creator>
  <cp:lastModifiedBy>VELAZQUEZ CASTAÑEDA ANGELICA YADIRA</cp:lastModifiedBy>
  <cp:revision>5</cp:revision>
  <dcterms:created xsi:type="dcterms:W3CDTF">2019-02-01T18:50:41Z</dcterms:created>
  <dcterms:modified xsi:type="dcterms:W3CDTF">2019-11-29T16:17:29Z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0x0101002CD6D101B991474E93D6C5C48804BC99</vt:lpwstr>
  </property>
</Properties>
</file>